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Quattrocento"/>
      <p:regular r:id="rId15"/>
    </p:embeddedFont>
    <p:embeddedFont>
      <p:font typeface="Quattrocento"/>
      <p:regular r:id="rId16"/>
    </p:embeddedFont>
    <p:embeddedFont>
      <p:font typeface="Quattrocento"/>
      <p:regular r:id="rId17"/>
    </p:embeddedFont>
    <p:embeddedFont>
      <p:font typeface="Quattrocento"/>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844040"/>
            <a:ext cx="7468553" cy="2112050"/>
          </a:xfrm>
          <a:prstGeom prst="rect">
            <a:avLst/>
          </a:prstGeom>
          <a:noFill/>
          <a:ln/>
        </p:spPr>
        <p:txBody>
          <a:bodyPr wrap="squar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Thiết Kế Máy Tráng Phủ Màng Mỏng cho Linh Kiện Điện Năng</a:t>
            </a:r>
            <a:endParaRPr lang="en-US" sz="4400" dirty="0"/>
          </a:p>
        </p:txBody>
      </p:sp>
      <p:sp>
        <p:nvSpPr>
          <p:cNvPr id="4" name="Text 1"/>
          <p:cNvSpPr/>
          <p:nvPr/>
        </p:nvSpPr>
        <p:spPr>
          <a:xfrm>
            <a:off x="837724" y="4315063"/>
            <a:ext cx="7468553" cy="766048"/>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Báo cáo dự án thiết kế và chế tạo máy tráng phủ màng mỏng, ứng dụng trong linh kiện chuyển đổi điện năng. </a:t>
            </a:r>
            <a:endParaRPr lang="en-US" sz="1850" dirty="0"/>
          </a:p>
        </p:txBody>
      </p:sp>
      <p:sp>
        <p:nvSpPr>
          <p:cNvPr id="5" name="Text 2"/>
          <p:cNvSpPr/>
          <p:nvPr/>
        </p:nvSpPr>
        <p:spPr>
          <a:xfrm>
            <a:off x="837724" y="5350312"/>
            <a:ext cx="7468553" cy="383024"/>
          </a:xfrm>
          <a:prstGeom prst="rect">
            <a:avLst/>
          </a:prstGeom>
          <a:noFill/>
          <a:ln/>
        </p:spPr>
        <p:txBody>
          <a:bodyPr wrap="non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Người báo cáo: Phạm Duy Linh. </a:t>
            </a:r>
            <a:endParaRPr lang="en-US" sz="1850" dirty="0"/>
          </a:p>
        </p:txBody>
      </p:sp>
      <p:sp>
        <p:nvSpPr>
          <p:cNvPr id="6" name="Text 3"/>
          <p:cNvSpPr/>
          <p:nvPr/>
        </p:nvSpPr>
        <p:spPr>
          <a:xfrm>
            <a:off x="837724" y="6002536"/>
            <a:ext cx="7468553" cy="383024"/>
          </a:xfrm>
          <a:prstGeom prst="rect">
            <a:avLst/>
          </a:prstGeom>
          <a:noFill/>
          <a:ln/>
        </p:spPr>
        <p:txBody>
          <a:bodyPr wrap="non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Ngày báo cáo: 18/02/2025.</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798201"/>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Mục Tiêu Dự Án</a:t>
            </a:r>
            <a:endParaRPr lang="en-US" sz="4400" dirty="0"/>
          </a:p>
        </p:txBody>
      </p:sp>
      <p:sp>
        <p:nvSpPr>
          <p:cNvPr id="4" name="Shape 1"/>
          <p:cNvSpPr/>
          <p:nvPr/>
        </p:nvSpPr>
        <p:spPr>
          <a:xfrm>
            <a:off x="6324124" y="3130391"/>
            <a:ext cx="538520" cy="538520"/>
          </a:xfrm>
          <a:prstGeom prst="roundRect">
            <a:avLst>
              <a:gd name="adj" fmla="val 6668"/>
            </a:avLst>
          </a:prstGeom>
          <a:solidFill>
            <a:srgbClr val="315251"/>
          </a:solidFill>
          <a:ln/>
        </p:spPr>
      </p:sp>
      <p:sp>
        <p:nvSpPr>
          <p:cNvPr id="5" name="Text 2"/>
          <p:cNvSpPr/>
          <p:nvPr/>
        </p:nvSpPr>
        <p:spPr>
          <a:xfrm>
            <a:off x="6533555" y="3230642"/>
            <a:ext cx="119658"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6" name="Text 3"/>
          <p:cNvSpPr/>
          <p:nvPr/>
        </p:nvSpPr>
        <p:spPr>
          <a:xfrm>
            <a:off x="7101959" y="3130391"/>
            <a:ext cx="332291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Hoàn thiện máy tráng phủ</a:t>
            </a:r>
            <a:endParaRPr lang="en-US" sz="2200" dirty="0"/>
          </a:p>
        </p:txBody>
      </p:sp>
      <p:sp>
        <p:nvSpPr>
          <p:cNvPr id="7" name="Text 4"/>
          <p:cNvSpPr/>
          <p:nvPr/>
        </p:nvSpPr>
        <p:spPr>
          <a:xfrm>
            <a:off x="7101959" y="3625929"/>
            <a:ext cx="6690717" cy="383024"/>
          </a:xfrm>
          <a:prstGeom prst="rect">
            <a:avLst/>
          </a:prstGeom>
          <a:noFill/>
          <a:ln/>
        </p:spPr>
        <p:txBody>
          <a:bodyPr wrap="non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Mục tiêu chính là hoàn thiện máy tráng phủ màng mỏng.</a:t>
            </a:r>
            <a:endParaRPr lang="en-US" sz="1850" dirty="0"/>
          </a:p>
        </p:txBody>
      </p:sp>
      <p:sp>
        <p:nvSpPr>
          <p:cNvPr id="8" name="Shape 5"/>
          <p:cNvSpPr/>
          <p:nvPr/>
        </p:nvSpPr>
        <p:spPr>
          <a:xfrm>
            <a:off x="6324124" y="4517469"/>
            <a:ext cx="538520" cy="538520"/>
          </a:xfrm>
          <a:prstGeom prst="roundRect">
            <a:avLst>
              <a:gd name="adj" fmla="val 6668"/>
            </a:avLst>
          </a:prstGeom>
          <a:solidFill>
            <a:srgbClr val="315251"/>
          </a:solidFill>
          <a:ln/>
        </p:spPr>
      </p:sp>
      <p:sp>
        <p:nvSpPr>
          <p:cNvPr id="9" name="Text 6"/>
          <p:cNvSpPr/>
          <p:nvPr/>
        </p:nvSpPr>
        <p:spPr>
          <a:xfrm>
            <a:off x="6502718" y="4617720"/>
            <a:ext cx="181213"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10" name="Text 7"/>
          <p:cNvSpPr/>
          <p:nvPr/>
        </p:nvSpPr>
        <p:spPr>
          <a:xfrm>
            <a:off x="7101959" y="4517469"/>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Ứng dụng linh kiện</a:t>
            </a:r>
            <a:endParaRPr lang="en-US" sz="2200" dirty="0"/>
          </a:p>
        </p:txBody>
      </p:sp>
      <p:sp>
        <p:nvSpPr>
          <p:cNvPr id="11" name="Text 8"/>
          <p:cNvSpPr/>
          <p:nvPr/>
        </p:nvSpPr>
        <p:spPr>
          <a:xfrm>
            <a:off x="7101959" y="5013008"/>
            <a:ext cx="6690717" cy="383024"/>
          </a:xfrm>
          <a:prstGeom prst="rect">
            <a:avLst/>
          </a:prstGeom>
          <a:noFill/>
          <a:ln/>
        </p:spPr>
        <p:txBody>
          <a:bodyPr wrap="non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Máy được ứng dụng trong linh kiện chuyển đổi điện năng.</a:t>
            </a:r>
            <a:endParaRPr lang="en-US" sz="1850" dirty="0"/>
          </a:p>
        </p:txBody>
      </p:sp>
      <p:sp>
        <p:nvSpPr>
          <p:cNvPr id="12" name="Text 9"/>
          <p:cNvSpPr/>
          <p:nvPr/>
        </p:nvSpPr>
        <p:spPr>
          <a:xfrm>
            <a:off x="6324124" y="5665232"/>
            <a:ext cx="7468553" cy="766048"/>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Dự án tập trung vào việc tạo ra một công cụ hiệu quả cho ngành công nghiệp điện.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2475" y="592455"/>
            <a:ext cx="5059204" cy="632341"/>
          </a:xfrm>
          <a:prstGeom prst="rect">
            <a:avLst/>
          </a:prstGeom>
          <a:noFill/>
          <a:ln/>
        </p:spPr>
        <p:txBody>
          <a:bodyPr wrap="none" lIns="0" tIns="0" rIns="0" bIns="0" rtlCol="0" anchor="t"/>
          <a:lstStyle/>
          <a:p>
            <a:pPr indent="0" marL="0">
              <a:lnSpc>
                <a:spcPts val="4950"/>
              </a:lnSpc>
              <a:buNone/>
            </a:pPr>
            <a:r>
              <a:rPr lang="en-US" sz="3950" dirty="0">
                <a:solidFill>
                  <a:srgbClr val="FFD9BE"/>
                </a:solidFill>
                <a:latin typeface="Quattrocento" pitchFamily="34" charset="0"/>
                <a:ea typeface="Quattrocento" pitchFamily="34" charset="-122"/>
                <a:cs typeface="Quattrocento" pitchFamily="34" charset="-120"/>
              </a:rPr>
              <a:t>Kế Hoạch Thực Hiện</a:t>
            </a:r>
            <a:endParaRPr lang="en-US" sz="3950" dirty="0"/>
          </a:p>
        </p:txBody>
      </p:sp>
      <p:pic>
        <p:nvPicPr>
          <p:cNvPr id="4" name="Image 1" descr="preencoded.png">    </p:cNvPr>
          <p:cNvPicPr>
            <a:picLocks noChangeAspect="1"/>
          </p:cNvPicPr>
          <p:nvPr/>
        </p:nvPicPr>
        <p:blipFill>
          <a:blip r:embed="rId2"/>
          <a:stretch>
            <a:fillRect/>
          </a:stretch>
        </p:blipFill>
        <p:spPr>
          <a:xfrm>
            <a:off x="752475" y="1547217"/>
            <a:ext cx="1075015" cy="1290042"/>
          </a:xfrm>
          <a:prstGeom prst="rect">
            <a:avLst/>
          </a:prstGeom>
        </p:spPr>
      </p:pic>
      <p:sp>
        <p:nvSpPr>
          <p:cNvPr id="5" name="Text 1"/>
          <p:cNvSpPr/>
          <p:nvPr/>
        </p:nvSpPr>
        <p:spPr>
          <a:xfrm>
            <a:off x="2149912" y="1762125"/>
            <a:ext cx="2529602" cy="316230"/>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Ý tưởng</a:t>
            </a:r>
            <a:endParaRPr lang="en-US" sz="1950" dirty="0"/>
          </a:p>
        </p:txBody>
      </p:sp>
      <p:sp>
        <p:nvSpPr>
          <p:cNvPr id="6" name="Text 2"/>
          <p:cNvSpPr/>
          <p:nvPr/>
        </p:nvSpPr>
        <p:spPr>
          <a:xfrm>
            <a:off x="2149912" y="2207300"/>
            <a:ext cx="6241613" cy="343972"/>
          </a:xfrm>
          <a:prstGeom prst="rect">
            <a:avLst/>
          </a:prstGeom>
          <a:noFill/>
          <a:ln/>
        </p:spPr>
        <p:txBody>
          <a:bodyPr wrap="none" lIns="0" tIns="0" rIns="0" bIns="0" rtlCol="0" anchor="t"/>
          <a:lstStyle/>
          <a:p>
            <a:pPr algn="l"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Lên ý tưởng ban đầu cho máy tráng phủ.</a:t>
            </a:r>
            <a:endParaRPr lang="en-US" sz="1650" dirty="0"/>
          </a:p>
        </p:txBody>
      </p:sp>
      <p:pic>
        <p:nvPicPr>
          <p:cNvPr id="7" name="Image 2" descr="preencoded.png">    </p:cNvPr>
          <p:cNvPicPr>
            <a:picLocks noChangeAspect="1"/>
          </p:cNvPicPr>
          <p:nvPr/>
        </p:nvPicPr>
        <p:blipFill>
          <a:blip r:embed="rId3"/>
          <a:stretch>
            <a:fillRect/>
          </a:stretch>
        </p:blipFill>
        <p:spPr>
          <a:xfrm>
            <a:off x="752475" y="2837259"/>
            <a:ext cx="1075015" cy="1290042"/>
          </a:xfrm>
          <a:prstGeom prst="rect">
            <a:avLst/>
          </a:prstGeom>
        </p:spPr>
      </p:pic>
      <p:sp>
        <p:nvSpPr>
          <p:cNvPr id="8" name="Text 3"/>
          <p:cNvSpPr/>
          <p:nvPr/>
        </p:nvSpPr>
        <p:spPr>
          <a:xfrm>
            <a:off x="2149912" y="3052167"/>
            <a:ext cx="2529602" cy="316230"/>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Thiết kế</a:t>
            </a:r>
            <a:endParaRPr lang="en-US" sz="1950" dirty="0"/>
          </a:p>
        </p:txBody>
      </p:sp>
      <p:sp>
        <p:nvSpPr>
          <p:cNvPr id="9" name="Text 4"/>
          <p:cNvSpPr/>
          <p:nvPr/>
        </p:nvSpPr>
        <p:spPr>
          <a:xfrm>
            <a:off x="2149912" y="3497342"/>
            <a:ext cx="6241613" cy="343972"/>
          </a:xfrm>
          <a:prstGeom prst="rect">
            <a:avLst/>
          </a:prstGeom>
          <a:noFill/>
          <a:ln/>
        </p:spPr>
        <p:txBody>
          <a:bodyPr wrap="none" lIns="0" tIns="0" rIns="0" bIns="0" rtlCol="0" anchor="t"/>
          <a:lstStyle/>
          <a:p>
            <a:pPr algn="l"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Thiết kế chi tiết các bộ phận của máy.</a:t>
            </a:r>
            <a:endParaRPr lang="en-US" sz="1650" dirty="0"/>
          </a:p>
        </p:txBody>
      </p:sp>
      <p:pic>
        <p:nvPicPr>
          <p:cNvPr id="10" name="Image 3" descr="preencoded.png">    </p:cNvPr>
          <p:cNvPicPr>
            <a:picLocks noChangeAspect="1"/>
          </p:cNvPicPr>
          <p:nvPr/>
        </p:nvPicPr>
        <p:blipFill>
          <a:blip r:embed="rId4"/>
          <a:stretch>
            <a:fillRect/>
          </a:stretch>
        </p:blipFill>
        <p:spPr>
          <a:xfrm>
            <a:off x="752475" y="4127302"/>
            <a:ext cx="1075015" cy="1290042"/>
          </a:xfrm>
          <a:prstGeom prst="rect">
            <a:avLst/>
          </a:prstGeom>
        </p:spPr>
      </p:pic>
      <p:sp>
        <p:nvSpPr>
          <p:cNvPr id="11" name="Text 5"/>
          <p:cNvSpPr/>
          <p:nvPr/>
        </p:nvSpPr>
        <p:spPr>
          <a:xfrm>
            <a:off x="2149912" y="4342209"/>
            <a:ext cx="2529602" cy="316230"/>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Mua sắm</a:t>
            </a:r>
            <a:endParaRPr lang="en-US" sz="1950" dirty="0"/>
          </a:p>
        </p:txBody>
      </p:sp>
      <p:sp>
        <p:nvSpPr>
          <p:cNvPr id="12" name="Text 6"/>
          <p:cNvSpPr/>
          <p:nvPr/>
        </p:nvSpPr>
        <p:spPr>
          <a:xfrm>
            <a:off x="2149912" y="4787384"/>
            <a:ext cx="6241613" cy="343972"/>
          </a:xfrm>
          <a:prstGeom prst="rect">
            <a:avLst/>
          </a:prstGeom>
          <a:noFill/>
          <a:ln/>
        </p:spPr>
        <p:txBody>
          <a:bodyPr wrap="none" lIns="0" tIns="0" rIns="0" bIns="0" rtlCol="0" anchor="t"/>
          <a:lstStyle/>
          <a:p>
            <a:pPr algn="l"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Mua vật tư và linh kiện cần thiết.</a:t>
            </a:r>
            <a:endParaRPr lang="en-US" sz="1650" dirty="0"/>
          </a:p>
        </p:txBody>
      </p:sp>
      <p:pic>
        <p:nvPicPr>
          <p:cNvPr id="13" name="Image 4" descr="preencoded.png">    </p:cNvPr>
          <p:cNvPicPr>
            <a:picLocks noChangeAspect="1"/>
          </p:cNvPicPr>
          <p:nvPr/>
        </p:nvPicPr>
        <p:blipFill>
          <a:blip r:embed="rId5"/>
          <a:stretch>
            <a:fillRect/>
          </a:stretch>
        </p:blipFill>
        <p:spPr>
          <a:xfrm>
            <a:off x="752475" y="5417344"/>
            <a:ext cx="1075015" cy="1290042"/>
          </a:xfrm>
          <a:prstGeom prst="rect">
            <a:avLst/>
          </a:prstGeom>
        </p:spPr>
      </p:pic>
      <p:sp>
        <p:nvSpPr>
          <p:cNvPr id="14" name="Text 7"/>
          <p:cNvSpPr/>
          <p:nvPr/>
        </p:nvSpPr>
        <p:spPr>
          <a:xfrm>
            <a:off x="2149912" y="5632252"/>
            <a:ext cx="2529602" cy="316230"/>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Triển khai</a:t>
            </a:r>
            <a:endParaRPr lang="en-US" sz="1950" dirty="0"/>
          </a:p>
        </p:txBody>
      </p:sp>
      <p:sp>
        <p:nvSpPr>
          <p:cNvPr id="15" name="Text 8"/>
          <p:cNvSpPr/>
          <p:nvPr/>
        </p:nvSpPr>
        <p:spPr>
          <a:xfrm>
            <a:off x="2149912" y="6077426"/>
            <a:ext cx="6241613" cy="343972"/>
          </a:xfrm>
          <a:prstGeom prst="rect">
            <a:avLst/>
          </a:prstGeom>
          <a:noFill/>
          <a:ln/>
        </p:spPr>
        <p:txBody>
          <a:bodyPr wrap="none" lIns="0" tIns="0" rIns="0" bIns="0" rtlCol="0" anchor="t"/>
          <a:lstStyle/>
          <a:p>
            <a:pPr algn="l"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Triển khai lắp ráp và gia công máy.</a:t>
            </a:r>
            <a:endParaRPr lang="en-US" sz="1650" dirty="0"/>
          </a:p>
        </p:txBody>
      </p:sp>
      <p:sp>
        <p:nvSpPr>
          <p:cNvPr id="16" name="Text 9"/>
          <p:cNvSpPr/>
          <p:nvPr/>
        </p:nvSpPr>
        <p:spPr>
          <a:xfrm>
            <a:off x="752475" y="6949202"/>
            <a:ext cx="7639050" cy="687943"/>
          </a:xfrm>
          <a:prstGeom prst="rect">
            <a:avLst/>
          </a:prstGeom>
          <a:noFill/>
          <a:ln/>
        </p:spPr>
        <p:txBody>
          <a:bodyPr wrap="square" lIns="0" tIns="0" rIns="0" bIns="0" rtlCol="0" anchor="t"/>
          <a:lstStyle/>
          <a:p>
            <a:pPr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Quá trình thực hiện dự án bao gồm nhiều giai đoạn quan trọng, từ lập kế hoạch đến thực hiện.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675090"/>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Quá Trình Làm Việc</a:t>
            </a:r>
            <a:endParaRPr lang="en-US" sz="4400" dirty="0"/>
          </a:p>
        </p:txBody>
      </p:sp>
      <p:sp>
        <p:nvSpPr>
          <p:cNvPr id="3" name="Text 1"/>
          <p:cNvSpPr/>
          <p:nvPr/>
        </p:nvSpPr>
        <p:spPr>
          <a:xfrm>
            <a:off x="837724" y="2977396"/>
            <a:ext cx="3139678" cy="351949"/>
          </a:xfrm>
          <a:prstGeom prst="rect">
            <a:avLst/>
          </a:prstGeom>
          <a:noFill/>
          <a:ln/>
        </p:spPr>
        <p:txBody>
          <a:bodyPr wrap="none" lIns="0" tIns="0" rIns="0" bIns="0" rtlCol="0" anchor="t"/>
          <a:lstStyle/>
          <a:p>
            <a:pPr indent="0" marL="0">
              <a:lnSpc>
                <a:spcPts val="2750"/>
              </a:lnSpc>
              <a:buNone/>
            </a:pPr>
            <a:r>
              <a:rPr lang="en-US" sz="2200" dirty="0">
                <a:solidFill>
                  <a:srgbClr val="FFD9BE"/>
                </a:solidFill>
                <a:latin typeface="Quattrocento" pitchFamily="34" charset="0"/>
                <a:ea typeface="Quattrocento" pitchFamily="34" charset="-122"/>
                <a:cs typeface="Quattrocento" pitchFamily="34" charset="-120"/>
              </a:rPr>
              <a:t>Công việc đã hoàn thành</a:t>
            </a:r>
            <a:endParaRPr lang="en-US" sz="2200" dirty="0"/>
          </a:p>
        </p:txBody>
      </p:sp>
      <p:sp>
        <p:nvSpPr>
          <p:cNvPr id="4" name="Text 2"/>
          <p:cNvSpPr/>
          <p:nvPr/>
        </p:nvSpPr>
        <p:spPr>
          <a:xfrm>
            <a:off x="837724" y="3568660"/>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Lên ý tưởng</a:t>
            </a:r>
            <a:endParaRPr lang="en-US" sz="1850" dirty="0"/>
          </a:p>
        </p:txBody>
      </p:sp>
      <p:sp>
        <p:nvSpPr>
          <p:cNvPr id="5" name="Text 3"/>
          <p:cNvSpPr/>
          <p:nvPr/>
        </p:nvSpPr>
        <p:spPr>
          <a:xfrm>
            <a:off x="837724" y="4035385"/>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Thiết kế</a:t>
            </a:r>
            <a:endParaRPr lang="en-US" sz="1850" dirty="0"/>
          </a:p>
        </p:txBody>
      </p:sp>
      <p:sp>
        <p:nvSpPr>
          <p:cNvPr id="6" name="Text 4"/>
          <p:cNvSpPr/>
          <p:nvPr/>
        </p:nvSpPr>
        <p:spPr>
          <a:xfrm>
            <a:off x="837724" y="4502110"/>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Mua đồ dùng</a:t>
            </a:r>
            <a:endParaRPr lang="en-US" sz="1850" dirty="0"/>
          </a:p>
        </p:txBody>
      </p:sp>
      <p:sp>
        <p:nvSpPr>
          <p:cNvPr id="7" name="Text 5"/>
          <p:cNvSpPr/>
          <p:nvPr/>
        </p:nvSpPr>
        <p:spPr>
          <a:xfrm>
            <a:off x="837724" y="4968835"/>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Triển khai</a:t>
            </a:r>
            <a:endParaRPr lang="en-US" sz="1850" dirty="0"/>
          </a:p>
        </p:txBody>
      </p:sp>
      <p:sp>
        <p:nvSpPr>
          <p:cNvPr id="8" name="Text 6"/>
          <p:cNvSpPr/>
          <p:nvPr/>
        </p:nvSpPr>
        <p:spPr>
          <a:xfrm>
            <a:off x="837724" y="5435560"/>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Lắp đặt</a:t>
            </a:r>
            <a:endParaRPr lang="en-US" sz="1850" dirty="0"/>
          </a:p>
        </p:txBody>
      </p:sp>
      <p:sp>
        <p:nvSpPr>
          <p:cNvPr id="9" name="Text 7"/>
          <p:cNvSpPr/>
          <p:nvPr/>
        </p:nvSpPr>
        <p:spPr>
          <a:xfrm>
            <a:off x="7614761" y="2977396"/>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D9BE"/>
                </a:solidFill>
                <a:latin typeface="Quattrocento" pitchFamily="34" charset="0"/>
                <a:ea typeface="Quattrocento" pitchFamily="34" charset="-122"/>
                <a:cs typeface="Quattrocento" pitchFamily="34" charset="-120"/>
              </a:rPr>
              <a:t>Công nghệ</a:t>
            </a:r>
            <a:endParaRPr lang="en-US" sz="2200" dirty="0"/>
          </a:p>
        </p:txBody>
      </p:sp>
      <p:sp>
        <p:nvSpPr>
          <p:cNvPr id="10" name="Text 8"/>
          <p:cNvSpPr/>
          <p:nvPr/>
        </p:nvSpPr>
        <p:spPr>
          <a:xfrm>
            <a:off x="7614761" y="3568660"/>
            <a:ext cx="6185535" cy="383024"/>
          </a:xfrm>
          <a:prstGeom prst="rect">
            <a:avLst/>
          </a:prstGeom>
          <a:noFill/>
          <a:ln/>
        </p:spPr>
        <p:txBody>
          <a:bodyPr wrap="non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Sử dụng công nghệ IOT để điều khiển máy từ xa.</a:t>
            </a:r>
            <a:endParaRPr lang="en-US" sz="1850" dirty="0"/>
          </a:p>
        </p:txBody>
      </p:sp>
      <p:sp>
        <p:nvSpPr>
          <p:cNvPr id="11" name="Text 9"/>
          <p:cNvSpPr/>
          <p:nvPr/>
        </p:nvSpPr>
        <p:spPr>
          <a:xfrm>
            <a:off x="7614761" y="4167068"/>
            <a:ext cx="6185535" cy="383024"/>
          </a:xfrm>
          <a:prstGeom prst="rect">
            <a:avLst/>
          </a:prstGeom>
          <a:noFill/>
          <a:ln/>
        </p:spPr>
        <p:txBody>
          <a:bodyPr wrap="non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Công cụ: Arduino, ESP.</a:t>
            </a:r>
            <a:endParaRPr lang="en-US" sz="1850" dirty="0"/>
          </a:p>
        </p:txBody>
      </p:sp>
      <p:sp>
        <p:nvSpPr>
          <p:cNvPr id="12" name="Text 10"/>
          <p:cNvSpPr/>
          <p:nvPr/>
        </p:nvSpPr>
        <p:spPr>
          <a:xfrm>
            <a:off x="837724" y="6171486"/>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Các công việc đã hoàn thành bao gồm lên ý tưởng, thiết kế, mua đồ dùng, triển khai và lắp đặt.</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88770"/>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Kết Quả Đạt Được</a:t>
            </a:r>
            <a:endParaRPr lang="en-US" sz="4400" dirty="0"/>
          </a:p>
        </p:txBody>
      </p:sp>
      <p:sp>
        <p:nvSpPr>
          <p:cNvPr id="4" name="Shape 1"/>
          <p:cNvSpPr/>
          <p:nvPr/>
        </p:nvSpPr>
        <p:spPr>
          <a:xfrm>
            <a:off x="6324124" y="2651760"/>
            <a:ext cx="7468553" cy="1357193"/>
          </a:xfrm>
          <a:prstGeom prst="roundRect">
            <a:avLst>
              <a:gd name="adj" fmla="val 2646"/>
            </a:avLst>
          </a:prstGeom>
          <a:solidFill>
            <a:srgbClr val="315251"/>
          </a:solidFill>
          <a:ln/>
        </p:spPr>
      </p:sp>
      <p:sp>
        <p:nvSpPr>
          <p:cNvPr id="5" name="Text 2"/>
          <p:cNvSpPr/>
          <p:nvPr/>
        </p:nvSpPr>
        <p:spPr>
          <a:xfrm>
            <a:off x="6563439" y="2891076"/>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Thành quả cụ thể</a:t>
            </a:r>
            <a:endParaRPr lang="en-US" sz="2200" dirty="0"/>
          </a:p>
        </p:txBody>
      </p:sp>
      <p:sp>
        <p:nvSpPr>
          <p:cNvPr id="6" name="Text 3"/>
          <p:cNvSpPr/>
          <p:nvPr/>
        </p:nvSpPr>
        <p:spPr>
          <a:xfrm>
            <a:off x="6563439" y="3386614"/>
            <a:ext cx="6989921" cy="383024"/>
          </a:xfrm>
          <a:prstGeom prst="rect">
            <a:avLst/>
          </a:prstGeom>
          <a:noFill/>
          <a:ln/>
        </p:spPr>
        <p:txBody>
          <a:bodyPr wrap="non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Đã code thành công điều khiển bằng IOT.</a:t>
            </a:r>
            <a:endParaRPr lang="en-US" sz="1850" dirty="0"/>
          </a:p>
        </p:txBody>
      </p:sp>
      <p:sp>
        <p:nvSpPr>
          <p:cNvPr id="7" name="Shape 4"/>
          <p:cNvSpPr/>
          <p:nvPr/>
        </p:nvSpPr>
        <p:spPr>
          <a:xfrm>
            <a:off x="6324124" y="4248269"/>
            <a:ext cx="7468553" cy="1357193"/>
          </a:xfrm>
          <a:prstGeom prst="roundRect">
            <a:avLst>
              <a:gd name="adj" fmla="val 2646"/>
            </a:avLst>
          </a:prstGeom>
          <a:solidFill>
            <a:srgbClr val="315251"/>
          </a:solidFill>
          <a:ln/>
        </p:spPr>
      </p:sp>
      <p:sp>
        <p:nvSpPr>
          <p:cNvPr id="8" name="Text 5"/>
          <p:cNvSpPr/>
          <p:nvPr/>
        </p:nvSpPr>
        <p:spPr>
          <a:xfrm>
            <a:off x="6563439" y="4487585"/>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Điểm nổi bật</a:t>
            </a:r>
            <a:endParaRPr lang="en-US" sz="2200" dirty="0"/>
          </a:p>
        </p:txBody>
      </p:sp>
      <p:sp>
        <p:nvSpPr>
          <p:cNvPr id="9" name="Text 6"/>
          <p:cNvSpPr/>
          <p:nvPr/>
        </p:nvSpPr>
        <p:spPr>
          <a:xfrm>
            <a:off x="6563439" y="4983123"/>
            <a:ext cx="6989921" cy="383024"/>
          </a:xfrm>
          <a:prstGeom prst="rect">
            <a:avLst/>
          </a:prstGeom>
          <a:noFill/>
          <a:ln/>
        </p:spPr>
        <p:txBody>
          <a:bodyPr wrap="non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Tích hợp IOT trong máy tráng phủ, điều khiển từ xa.</a:t>
            </a:r>
            <a:endParaRPr lang="en-US" sz="1850" dirty="0"/>
          </a:p>
        </p:txBody>
      </p:sp>
      <p:sp>
        <p:nvSpPr>
          <p:cNvPr id="10" name="Text 7"/>
          <p:cNvSpPr/>
          <p:nvPr/>
        </p:nvSpPr>
        <p:spPr>
          <a:xfrm>
            <a:off x="6324124" y="5874663"/>
            <a:ext cx="7468553" cy="766048"/>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Kết quả đạt được bao gồm việc code thành công điều khiển máy bằng IOT, giúp tích hợp công nghệ hiện đại vào máy tráng phủ.</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015966"/>
            <a:ext cx="5641419"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Khó Khăn &amp; Giải Pháp</a:t>
            </a:r>
            <a:endParaRPr lang="en-US" sz="4400" dirty="0"/>
          </a:p>
        </p:txBody>
      </p:sp>
      <p:pic>
        <p:nvPicPr>
          <p:cNvPr id="4" name="Image 1" descr="preencoded.png">    </p:cNvPr>
          <p:cNvPicPr>
            <a:picLocks noChangeAspect="1"/>
          </p:cNvPicPr>
          <p:nvPr/>
        </p:nvPicPr>
        <p:blipFill>
          <a:blip r:embed="rId2"/>
          <a:stretch>
            <a:fillRect/>
          </a:stretch>
        </p:blipFill>
        <p:spPr>
          <a:xfrm>
            <a:off x="6324124" y="3078956"/>
            <a:ext cx="598408" cy="598408"/>
          </a:xfrm>
          <a:prstGeom prst="rect">
            <a:avLst/>
          </a:prstGeom>
        </p:spPr>
      </p:pic>
      <p:sp>
        <p:nvSpPr>
          <p:cNvPr id="5" name="Text 1"/>
          <p:cNvSpPr/>
          <p:nvPr/>
        </p:nvSpPr>
        <p:spPr>
          <a:xfrm>
            <a:off x="6324124" y="391668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Thách thức</a:t>
            </a:r>
            <a:endParaRPr lang="en-US" sz="2200" dirty="0"/>
          </a:p>
        </p:txBody>
      </p:sp>
      <p:sp>
        <p:nvSpPr>
          <p:cNvPr id="6" name="Text 2"/>
          <p:cNvSpPr/>
          <p:nvPr/>
        </p:nvSpPr>
        <p:spPr>
          <a:xfrm>
            <a:off x="6324124" y="4412218"/>
            <a:ext cx="3554730" cy="766048"/>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Khó khăn trong triển khai và gia công máy.</a:t>
            </a:r>
            <a:endParaRPr lang="en-US" sz="1850" dirty="0"/>
          </a:p>
        </p:txBody>
      </p:sp>
      <p:pic>
        <p:nvPicPr>
          <p:cNvPr id="7" name="Image 2" descr="preencoded.png">    </p:cNvPr>
          <p:cNvPicPr>
            <a:picLocks noChangeAspect="1"/>
          </p:cNvPicPr>
          <p:nvPr/>
        </p:nvPicPr>
        <p:blipFill>
          <a:blip r:embed="rId3"/>
          <a:stretch>
            <a:fillRect/>
          </a:stretch>
        </p:blipFill>
        <p:spPr>
          <a:xfrm>
            <a:off x="10237827" y="3078956"/>
            <a:ext cx="598408" cy="598408"/>
          </a:xfrm>
          <a:prstGeom prst="rect">
            <a:avLst/>
          </a:prstGeom>
        </p:spPr>
      </p:pic>
      <p:sp>
        <p:nvSpPr>
          <p:cNvPr id="8" name="Text 3"/>
          <p:cNvSpPr/>
          <p:nvPr/>
        </p:nvSpPr>
        <p:spPr>
          <a:xfrm>
            <a:off x="10237827" y="391668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Giải pháp</a:t>
            </a:r>
            <a:endParaRPr lang="en-US" sz="2200" dirty="0"/>
          </a:p>
        </p:txBody>
      </p:sp>
      <p:sp>
        <p:nvSpPr>
          <p:cNvPr id="9" name="Text 4"/>
          <p:cNvSpPr/>
          <p:nvPr/>
        </p:nvSpPr>
        <p:spPr>
          <a:xfrm>
            <a:off x="10237827" y="4412218"/>
            <a:ext cx="3554849" cy="766048"/>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Trau chuốt trong thiết kế, kỹ lưỡng hơn.</a:t>
            </a:r>
            <a:endParaRPr lang="en-US" sz="1850" dirty="0"/>
          </a:p>
        </p:txBody>
      </p:sp>
      <p:sp>
        <p:nvSpPr>
          <p:cNvPr id="10" name="Text 5"/>
          <p:cNvSpPr/>
          <p:nvPr/>
        </p:nvSpPr>
        <p:spPr>
          <a:xfrm>
            <a:off x="6324124" y="5447467"/>
            <a:ext cx="7468553" cy="766048"/>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Trong quá trình thực hiện, gặp khó khăn trong triển khai và gia công máy. Giải pháp là trau chuốt hơn trong thiết kế.</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88770"/>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Đề Xuất &amp; Kế Hoạch</a:t>
            </a:r>
            <a:endParaRPr lang="en-US" sz="4400" dirty="0"/>
          </a:p>
        </p:txBody>
      </p:sp>
      <p:sp>
        <p:nvSpPr>
          <p:cNvPr id="4" name="Shape 1"/>
          <p:cNvSpPr/>
          <p:nvPr/>
        </p:nvSpPr>
        <p:spPr>
          <a:xfrm>
            <a:off x="6667857" y="2651760"/>
            <a:ext cx="30480" cy="2953702"/>
          </a:xfrm>
          <a:prstGeom prst="roundRect">
            <a:avLst>
              <a:gd name="adj" fmla="val 117806"/>
            </a:avLst>
          </a:prstGeom>
          <a:solidFill>
            <a:srgbClr val="4A6B6A"/>
          </a:solidFill>
          <a:ln/>
        </p:spPr>
      </p:sp>
      <p:sp>
        <p:nvSpPr>
          <p:cNvPr id="5" name="Shape 2"/>
          <p:cNvSpPr/>
          <p:nvPr/>
        </p:nvSpPr>
        <p:spPr>
          <a:xfrm>
            <a:off x="6921877" y="3174921"/>
            <a:ext cx="837724" cy="30480"/>
          </a:xfrm>
          <a:prstGeom prst="roundRect">
            <a:avLst>
              <a:gd name="adj" fmla="val 117806"/>
            </a:avLst>
          </a:prstGeom>
          <a:solidFill>
            <a:srgbClr val="4A6B6A"/>
          </a:solidFill>
          <a:ln/>
        </p:spPr>
      </p:sp>
      <p:sp>
        <p:nvSpPr>
          <p:cNvPr id="6" name="Shape 3"/>
          <p:cNvSpPr/>
          <p:nvPr/>
        </p:nvSpPr>
        <p:spPr>
          <a:xfrm>
            <a:off x="6413837" y="2920960"/>
            <a:ext cx="538520" cy="538520"/>
          </a:xfrm>
          <a:prstGeom prst="roundRect">
            <a:avLst>
              <a:gd name="adj" fmla="val 6668"/>
            </a:avLst>
          </a:prstGeom>
          <a:solidFill>
            <a:srgbClr val="315251"/>
          </a:solidFill>
          <a:ln/>
        </p:spPr>
      </p:sp>
      <p:sp>
        <p:nvSpPr>
          <p:cNvPr id="7" name="Text 4"/>
          <p:cNvSpPr/>
          <p:nvPr/>
        </p:nvSpPr>
        <p:spPr>
          <a:xfrm>
            <a:off x="6623268" y="3021211"/>
            <a:ext cx="119658"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8" name="Text 5"/>
          <p:cNvSpPr/>
          <p:nvPr/>
        </p:nvSpPr>
        <p:spPr>
          <a:xfrm>
            <a:off x="7999690" y="289107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Cải tiến</a:t>
            </a:r>
            <a:endParaRPr lang="en-US" sz="2200" dirty="0"/>
          </a:p>
        </p:txBody>
      </p:sp>
      <p:sp>
        <p:nvSpPr>
          <p:cNvPr id="9" name="Text 6"/>
          <p:cNvSpPr/>
          <p:nvPr/>
        </p:nvSpPr>
        <p:spPr>
          <a:xfrm>
            <a:off x="7999690" y="3386614"/>
            <a:ext cx="5792986" cy="383024"/>
          </a:xfrm>
          <a:prstGeom prst="rect">
            <a:avLst/>
          </a:prstGeom>
          <a:noFill/>
          <a:ln/>
        </p:spPr>
        <p:txBody>
          <a:bodyPr wrap="non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Phát triển thêm tính năng cho máy, nâng cấp.</a:t>
            </a:r>
            <a:endParaRPr lang="en-US" sz="1850" dirty="0"/>
          </a:p>
        </p:txBody>
      </p:sp>
      <p:sp>
        <p:nvSpPr>
          <p:cNvPr id="10" name="Shape 7"/>
          <p:cNvSpPr/>
          <p:nvPr/>
        </p:nvSpPr>
        <p:spPr>
          <a:xfrm>
            <a:off x="6921877" y="4771430"/>
            <a:ext cx="837724" cy="30480"/>
          </a:xfrm>
          <a:prstGeom prst="roundRect">
            <a:avLst>
              <a:gd name="adj" fmla="val 117806"/>
            </a:avLst>
          </a:prstGeom>
          <a:solidFill>
            <a:srgbClr val="4A6B6A"/>
          </a:solidFill>
          <a:ln/>
        </p:spPr>
      </p:sp>
      <p:sp>
        <p:nvSpPr>
          <p:cNvPr id="11" name="Shape 8"/>
          <p:cNvSpPr/>
          <p:nvPr/>
        </p:nvSpPr>
        <p:spPr>
          <a:xfrm>
            <a:off x="6413837" y="4517469"/>
            <a:ext cx="538520" cy="538520"/>
          </a:xfrm>
          <a:prstGeom prst="roundRect">
            <a:avLst>
              <a:gd name="adj" fmla="val 6668"/>
            </a:avLst>
          </a:prstGeom>
          <a:solidFill>
            <a:srgbClr val="315251"/>
          </a:solidFill>
          <a:ln/>
        </p:spPr>
      </p:sp>
      <p:sp>
        <p:nvSpPr>
          <p:cNvPr id="12" name="Text 9"/>
          <p:cNvSpPr/>
          <p:nvPr/>
        </p:nvSpPr>
        <p:spPr>
          <a:xfrm>
            <a:off x="6592431" y="4617720"/>
            <a:ext cx="181213" cy="337899"/>
          </a:xfrm>
          <a:prstGeom prst="rect">
            <a:avLst/>
          </a:prstGeom>
          <a:noFill/>
          <a:ln/>
        </p:spPr>
        <p:txBody>
          <a:bodyPr wrap="none" lIns="0" tIns="0" rIns="0" bIns="0" rtlCol="0" anchor="t"/>
          <a:lstStyle/>
          <a:p>
            <a:pPr algn="ctr" indent="0" marL="0">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13" name="Text 10"/>
          <p:cNvSpPr/>
          <p:nvPr/>
        </p:nvSpPr>
        <p:spPr>
          <a:xfrm>
            <a:off x="7999690" y="448758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Kế hoạch</a:t>
            </a:r>
            <a:endParaRPr lang="en-US" sz="2200" dirty="0"/>
          </a:p>
        </p:txBody>
      </p:sp>
      <p:sp>
        <p:nvSpPr>
          <p:cNvPr id="14" name="Text 11"/>
          <p:cNvSpPr/>
          <p:nvPr/>
        </p:nvSpPr>
        <p:spPr>
          <a:xfrm>
            <a:off x="7999690" y="4983123"/>
            <a:ext cx="5792986" cy="383024"/>
          </a:xfrm>
          <a:prstGeom prst="rect">
            <a:avLst/>
          </a:prstGeom>
          <a:noFill/>
          <a:ln/>
        </p:spPr>
        <p:txBody>
          <a:bodyPr wrap="non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Viết khóa luận tốt nghiệp, hoàn thành dự án.</a:t>
            </a:r>
            <a:endParaRPr lang="en-US" sz="1850" dirty="0"/>
          </a:p>
        </p:txBody>
      </p:sp>
      <p:sp>
        <p:nvSpPr>
          <p:cNvPr id="15" name="Text 12"/>
          <p:cNvSpPr/>
          <p:nvPr/>
        </p:nvSpPr>
        <p:spPr>
          <a:xfrm>
            <a:off x="6324124" y="5874663"/>
            <a:ext cx="7468553" cy="766048"/>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Đề xuất cải tiến bao gồm phát triển thêm tính năng cho máy. Kế hoạch tiếp theo là viết khóa luận và hoàn thành dự án.</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491145"/>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Kết Luận &amp; Cảm Ơn</a:t>
            </a:r>
            <a:endParaRPr lang="en-US" sz="4400" dirty="0"/>
          </a:p>
        </p:txBody>
      </p:sp>
      <p:sp>
        <p:nvSpPr>
          <p:cNvPr id="4" name="Text 1"/>
          <p:cNvSpPr/>
          <p:nvPr/>
        </p:nvSpPr>
        <p:spPr>
          <a:xfrm>
            <a:off x="6324124" y="3554135"/>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Tổng kết quá trình làm việc, dự án đã đạt được những thành công nhất định. Cảm ơn sự hướng dẫn của giáo viên và sự giúp đỡ của đồng nghiệp.</a:t>
            </a:r>
            <a:endParaRPr lang="en-US" sz="1850" dirty="0"/>
          </a:p>
        </p:txBody>
      </p:sp>
      <p:sp>
        <p:nvSpPr>
          <p:cNvPr id="5" name="Text 2"/>
          <p:cNvSpPr/>
          <p:nvPr/>
        </p:nvSpPr>
        <p:spPr>
          <a:xfrm>
            <a:off x="6324124" y="4972407"/>
            <a:ext cx="7468553" cy="766048"/>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Cảm ơn tất cả mọi người đã đồng hành và hỗ trợ trong suốt quá trình thực hiện dự án.</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2025-02-12T02:28:30Z</dcterms:created>
  <dcterms:modified xsi:type="dcterms:W3CDTF">2025-02-12T02:28:30Z</dcterms:modified>
</cp:coreProperties>
</file>